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561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77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138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9443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7320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505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927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815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16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924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86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916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2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947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93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550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954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EAB295C-7224-4D1F-B6E8-0F97C29FD2D8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A648003-2E4F-4DEE-B8DF-86DD21FCDC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35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jpeg"/><Relationship Id="rId4" Type="http://schemas.openxmlformats.org/officeDocument/2006/relationships/image" Target="../media/image4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2006781"/>
            <a:ext cx="12192000" cy="296962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47985" y="2268888"/>
            <a:ext cx="9696029" cy="2445408"/>
          </a:xfrm>
        </p:spPr>
        <p:txBody>
          <a:bodyPr>
            <a:noAutofit/>
          </a:bodyPr>
          <a:lstStyle/>
          <a:p>
            <a:r>
              <a:rPr lang="ru-RU" sz="6000" b="1" spc="50" dirty="0" smtClean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</a:rPr>
              <a:t>Классификация автоматизированных систем управления</a:t>
            </a:r>
            <a:endParaRPr lang="ru-RU" sz="6000" b="1" spc="50" dirty="0">
              <a:ln w="0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310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6586" y="2155772"/>
            <a:ext cx="21431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 smtClean="0">
                <a:solidFill>
                  <a:srgbClr val="0070C0"/>
                </a:solidFill>
              </a:rPr>
              <a:t>АИС</a:t>
            </a:r>
            <a:endParaRPr lang="ru-RU" sz="8000" dirty="0">
              <a:solidFill>
                <a:srgbClr val="0070C0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653099" y="130078"/>
            <a:ext cx="389572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управления технологическими процессами</a:t>
            </a:r>
            <a:endParaRPr lang="ru-RU" sz="36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8194" name="Picture 2" descr="Проектирование АСУТП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4" b="10821"/>
          <a:stretch/>
        </p:blipFill>
        <p:spPr bwMode="auto">
          <a:xfrm>
            <a:off x="112745" y="189766"/>
            <a:ext cx="456882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6029672" y="3717832"/>
            <a:ext cx="61623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организационного управления</a:t>
            </a:r>
            <a:endParaRPr lang="ru-RU" sz="36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8196" name="Picture 4" descr="Главная - ИСС - Информационные системы и стратеги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902" y="1261823"/>
            <a:ext cx="3839332" cy="253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-276225" y="4364163"/>
            <a:ext cx="41719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3600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управления организационно-технологическими процессами</a:t>
            </a:r>
            <a:endParaRPr lang="ru-RU" sz="36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8198" name="Picture 6" descr="Информационные системы и технологии - Череповецкий государственный  университет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721" y="4364163"/>
            <a:ext cx="677227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Стрелка вправо 7"/>
          <p:cNvSpPr/>
          <p:nvPr/>
        </p:nvSpPr>
        <p:spPr>
          <a:xfrm rot="439209">
            <a:off x="4042318" y="3020205"/>
            <a:ext cx="3974709" cy="581025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трелка вправо 8"/>
          <p:cNvSpPr/>
          <p:nvPr/>
        </p:nvSpPr>
        <p:spPr>
          <a:xfrm rot="19084604">
            <a:off x="3926306" y="2191421"/>
            <a:ext cx="1884641" cy="586073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низ 9"/>
          <p:cNvSpPr/>
          <p:nvPr/>
        </p:nvSpPr>
        <p:spPr>
          <a:xfrm rot="3274100">
            <a:off x="3025322" y="2521197"/>
            <a:ext cx="535509" cy="2449702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1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90843" y="1351508"/>
            <a:ext cx="21431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 smtClean="0">
                <a:solidFill>
                  <a:srgbClr val="0070C0"/>
                </a:solidFill>
              </a:rPr>
              <a:t>А</a:t>
            </a:r>
          </a:p>
          <a:p>
            <a:r>
              <a:rPr lang="ru-RU" sz="8000" dirty="0" smtClean="0">
                <a:solidFill>
                  <a:srgbClr val="0070C0"/>
                </a:solidFill>
              </a:rPr>
              <a:t>И</a:t>
            </a:r>
          </a:p>
          <a:p>
            <a:r>
              <a:rPr lang="ru-RU" sz="8000" dirty="0" smtClean="0">
                <a:solidFill>
                  <a:srgbClr val="0070C0"/>
                </a:solidFill>
              </a:rPr>
              <a:t>С</a:t>
            </a:r>
            <a:endParaRPr lang="ru-RU" sz="8000" dirty="0">
              <a:solidFill>
                <a:srgbClr val="0070C0"/>
              </a:solidFill>
            </a:endParaRPr>
          </a:p>
        </p:txBody>
      </p:sp>
      <p:pic>
        <p:nvPicPr>
          <p:cNvPr id="9218" name="Picture 2" descr="Научные исследования компании МорНефтеГазСтрой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1" r="16989"/>
          <a:stretch/>
        </p:blipFill>
        <p:spPr bwMode="auto">
          <a:xfrm>
            <a:off x="6562443" y="0"/>
            <a:ext cx="56295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6562443" y="6150114"/>
            <a:ext cx="5629557" cy="70788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научных исследований</a:t>
            </a:r>
            <a:endParaRPr lang="ru-RU" sz="4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9220" name="Picture 4" descr="Информационные системы и технологии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6" r="36436"/>
          <a:stretch/>
        </p:blipFill>
        <p:spPr bwMode="auto">
          <a:xfrm>
            <a:off x="-2" y="1"/>
            <a:ext cx="46886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0" y="0"/>
            <a:ext cx="2827697" cy="70788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ru-RU" sz="400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обучающие</a:t>
            </a:r>
            <a:endParaRPr lang="ru-RU" sz="4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58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23289" y="133350"/>
            <a:ext cx="11534774" cy="627605"/>
          </a:xfrm>
        </p:spPr>
        <p:txBody>
          <a:bodyPr>
            <a:normAutofit fontScale="90000"/>
          </a:bodyPr>
          <a:lstStyle/>
          <a:p>
            <a:r>
              <a:rPr lang="ru-RU" i="1" dirty="0">
                <a:effectLst/>
              </a:rPr>
              <a:t>АИС управления технологическими процессами</a:t>
            </a:r>
            <a:r>
              <a:rPr lang="ru-RU" dirty="0">
                <a:effectLst/>
              </a:rPr>
              <a:t> 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5829299" y="760955"/>
            <a:ext cx="6200775" cy="5811296"/>
          </a:xfrm>
        </p:spPr>
        <p:txBody>
          <a:bodyPr>
            <a:noAutofit/>
          </a:bodyPr>
          <a:lstStyle/>
          <a:p>
            <a:pPr algn="r"/>
            <a:r>
              <a:rPr lang="ru-RU" sz="4400" dirty="0" smtClean="0">
                <a:effectLst/>
              </a:rPr>
              <a:t>человеко-машинные </a:t>
            </a:r>
            <a:r>
              <a:rPr lang="ru-RU" sz="4400" dirty="0">
                <a:effectLst/>
              </a:rPr>
              <a:t>системы, обеспечивающие управление технологическими устройствами, станками, автоматическими линиями</a:t>
            </a:r>
            <a:endParaRPr lang="ru-RU" sz="4400" dirty="0"/>
          </a:p>
        </p:txBody>
      </p:sp>
      <p:pic>
        <p:nvPicPr>
          <p:cNvPr id="10242" name="Picture 2" descr="Информационные системы и технологии | ВГЛТУ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7" t="13104"/>
          <a:stretch/>
        </p:blipFill>
        <p:spPr bwMode="auto">
          <a:xfrm>
            <a:off x="0" y="828674"/>
            <a:ext cx="6472236" cy="606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71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9045" y="-114300"/>
            <a:ext cx="10353762" cy="970450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</a:rPr>
              <a:t>Техническую базу </a:t>
            </a:r>
            <a:r>
              <a:rPr lang="ru-RU" dirty="0" smtClean="0">
                <a:effectLst/>
              </a:rPr>
              <a:t>гибкой АС составляют</a:t>
            </a:r>
            <a:endParaRPr lang="ru-RU" dirty="0"/>
          </a:p>
        </p:txBody>
      </p:sp>
      <p:pic>
        <p:nvPicPr>
          <p:cNvPr id="12290" name="Picture 2" descr="Оборудование ЧПУ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90700"/>
            <a:ext cx="4330700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Промышленный робот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773" y="1790700"/>
            <a:ext cx="4546120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Скачать картинку Красная фура с закатом позади бесплатно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5382" y="2518812"/>
            <a:ext cx="3254391" cy="433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Прямая со стрелкой 3"/>
          <p:cNvCxnSpPr>
            <a:stCxn id="2" idx="2"/>
          </p:cNvCxnSpPr>
          <p:nvPr/>
        </p:nvCxnSpPr>
        <p:spPr>
          <a:xfrm flipH="1">
            <a:off x="2165350" y="856150"/>
            <a:ext cx="4020576" cy="848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stCxn id="2" idx="2"/>
          </p:cNvCxnSpPr>
          <p:nvPr/>
        </p:nvCxnSpPr>
        <p:spPr>
          <a:xfrm>
            <a:off x="6185926" y="856150"/>
            <a:ext cx="0" cy="1662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2" idx="2"/>
            <a:endCxn id="12292" idx="0"/>
          </p:cNvCxnSpPr>
          <p:nvPr/>
        </p:nvCxnSpPr>
        <p:spPr>
          <a:xfrm>
            <a:off x="6185926" y="856150"/>
            <a:ext cx="3716907" cy="934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95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6674"/>
            <a:ext cx="3924300" cy="6791325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 smtClean="0">
                <a:effectLst/>
              </a:rPr>
              <a:t>АСУТП, </a:t>
            </a:r>
            <a:r>
              <a:rPr lang="ru-RU" dirty="0">
                <a:effectLst/>
              </a:rPr>
              <a:t>являясь важным объектом перспективной </a:t>
            </a:r>
            <a:r>
              <a:rPr lang="ru-RU" dirty="0" smtClean="0">
                <a:effectLst/>
              </a:rPr>
              <a:t>  подготовки производства, </a:t>
            </a:r>
            <a:r>
              <a:rPr lang="ru-RU" dirty="0">
                <a:effectLst/>
              </a:rPr>
              <a:t>как правило, связана с </a:t>
            </a:r>
            <a:r>
              <a:rPr lang="ru-RU" dirty="0" smtClean="0">
                <a:effectLst/>
              </a:rPr>
              <a:t>изменением технологии</a:t>
            </a:r>
            <a:r>
              <a:rPr lang="ru-RU" dirty="0">
                <a:effectLst/>
              </a:rPr>
              <a:t> </a:t>
            </a:r>
            <a:r>
              <a:rPr lang="ru-RU" dirty="0" smtClean="0">
                <a:effectLst/>
              </a:rPr>
              <a:t>          производства</a:t>
            </a:r>
            <a:r>
              <a:rPr lang="ru-RU" dirty="0">
                <a:effectLst/>
              </a:rPr>
              <a:t/>
            </a:r>
            <a:br>
              <a:rPr lang="ru-RU" dirty="0">
                <a:effectLst/>
              </a:rPr>
            </a:br>
            <a:endParaRPr lang="ru-RU" dirty="0"/>
          </a:p>
        </p:txBody>
      </p:sp>
      <p:pic>
        <p:nvPicPr>
          <p:cNvPr id="13314" name="Picture 2" descr="Hyundai останавливает производство автомобилей из-за китайского коронавируса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1" r="16875"/>
          <a:stretch/>
        </p:blipFill>
        <p:spPr bwMode="auto">
          <a:xfrm>
            <a:off x="4010856" y="0"/>
            <a:ext cx="818114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81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974" y="1"/>
            <a:ext cx="4295775" cy="4856162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effectLst/>
              </a:rPr>
              <a:t>П</a:t>
            </a:r>
            <a:r>
              <a:rPr lang="ru-RU" dirty="0" smtClean="0">
                <a:effectLst/>
              </a:rPr>
              <a:t>редприятие </a:t>
            </a:r>
            <a:r>
              <a:rPr lang="ru-RU" dirty="0">
                <a:effectLst/>
              </a:rPr>
              <a:t>состоит в первую очередь из отдельных взаимосвязанных </a:t>
            </a:r>
            <a:r>
              <a:rPr lang="ru-RU" dirty="0" smtClean="0">
                <a:effectLst/>
              </a:rPr>
              <a:t>  технологических процессов</a:t>
            </a:r>
            <a:r>
              <a:rPr lang="ru-RU" dirty="0">
                <a:effectLst/>
              </a:rPr>
              <a:t> или участков</a:t>
            </a:r>
            <a:endParaRPr lang="ru-RU" dirty="0"/>
          </a:p>
        </p:txBody>
      </p:sp>
      <p:pic>
        <p:nvPicPr>
          <p:cNvPr id="14338" name="Picture 2" descr="1C:ERP Управление предприятием - Хьюмен систе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6" y="108491"/>
            <a:ext cx="7391400" cy="474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Предприятие как объект гражданских прав в свете положений ст. 132 ГК РФ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57"/>
          <a:stretch/>
        </p:blipFill>
        <p:spPr bwMode="auto">
          <a:xfrm>
            <a:off x="180975" y="4856162"/>
            <a:ext cx="11830051" cy="199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13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725" y="0"/>
            <a:ext cx="12106275" cy="1971674"/>
          </a:xfrm>
        </p:spPr>
        <p:txBody>
          <a:bodyPr>
            <a:noAutofit/>
          </a:bodyPr>
          <a:lstStyle/>
          <a:p>
            <a:r>
              <a:rPr lang="ru-RU" sz="3600" dirty="0">
                <a:solidFill>
                  <a:schemeClr val="bg2">
                    <a:lumMod val="50000"/>
                  </a:schemeClr>
                </a:solidFill>
                <a:effectLst/>
              </a:rPr>
              <a:t>Каждый </a:t>
            </a:r>
            <a:r>
              <a:rPr lang="ru-RU" sz="3600" dirty="0" smtClean="0">
                <a:solidFill>
                  <a:schemeClr val="bg2">
                    <a:lumMod val="50000"/>
                  </a:schemeClr>
                </a:solidFill>
                <a:effectLst/>
              </a:rPr>
              <a:t>технологический процесс представляет </a:t>
            </a:r>
            <a:r>
              <a:rPr lang="ru-RU" sz="3600" dirty="0">
                <a:solidFill>
                  <a:schemeClr val="bg2">
                    <a:lumMod val="50000"/>
                  </a:schemeClr>
                </a:solidFill>
                <a:effectLst/>
              </a:rPr>
              <a:t>достаточно сложный элемент или </a:t>
            </a:r>
            <a:r>
              <a:rPr lang="ru-RU" sz="3600" dirty="0" smtClean="0">
                <a:solidFill>
                  <a:schemeClr val="bg2">
                    <a:lumMod val="50000"/>
                  </a:schemeClr>
                </a:solidFill>
                <a:effectLst/>
              </a:rPr>
              <a:t>объект управления, </a:t>
            </a:r>
            <a:r>
              <a:rPr lang="ru-RU" sz="3600" dirty="0">
                <a:solidFill>
                  <a:schemeClr val="bg2">
                    <a:lumMod val="50000"/>
                  </a:schemeClr>
                </a:solidFill>
                <a:effectLst/>
              </a:rPr>
              <a:t>который нуждается в </a:t>
            </a:r>
            <a:r>
              <a:rPr lang="ru-RU" sz="3600" dirty="0" smtClean="0">
                <a:solidFill>
                  <a:schemeClr val="bg2">
                    <a:lumMod val="50000"/>
                  </a:schemeClr>
                </a:solidFill>
                <a:effectLst/>
              </a:rPr>
              <a:t>автоматизации</a:t>
            </a:r>
            <a:r>
              <a:rPr lang="ru-RU" sz="3600" dirty="0">
                <a:effectLst/>
              </a:rPr>
              <a:t> </a:t>
            </a:r>
            <a:endParaRPr lang="ru-RU" sz="3600" dirty="0"/>
          </a:p>
        </p:txBody>
      </p:sp>
      <p:pic>
        <p:nvPicPr>
          <p:cNvPr id="15362" name="Picture 2" descr="Людей обвинили в расизме по отношению к роботам - Inc. Russi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375" l="0" r="100000">
                        <a14:foregroundMark x1="1719" y1="16354" x2="28438" y2="47292"/>
                        <a14:foregroundMark x1="10000" y1="19583" x2="24141" y2="31771"/>
                        <a14:foregroundMark x1="35938" y1="34271" x2="44219" y2="31042"/>
                        <a14:foregroundMark x1="33672" y1="35729" x2="35469" y2="34896"/>
                        <a14:foregroundMark x1="46406" y1="31146" x2="53750" y2="35417"/>
                        <a14:foregroundMark x1="79688" y1="25625" x2="99922" y2="27187"/>
                        <a14:foregroundMark x1="83438" y1="23125" x2="86875" y2="23125"/>
                        <a14:backgroundMark x1="88438" y1="18229" x2="99766" y2="17708"/>
                        <a14:backgroundMark x1="83281" y1="23854" x2="88984" y2="24063"/>
                        <a14:backgroundMark x1="80781" y1="24375" x2="84844" y2="24583"/>
                        <a14:backgroundMark x1="84844" y1="23125" x2="85000" y2="22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438" y="985837"/>
            <a:ext cx="7210426" cy="540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19075" y="5103674"/>
            <a:ext cx="1197292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3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Человеческое участие при этом </a:t>
            </a:r>
            <a:endParaRPr lang="ru-RU" sz="3600" dirty="0" smtClean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pPr algn="r"/>
            <a:r>
              <a:rPr lang="ru-RU" sz="36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сведено </a:t>
            </a:r>
            <a:r>
              <a:rPr lang="ru-RU" sz="3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к минимуму, присутствует на уровне </a:t>
            </a:r>
            <a:endParaRPr lang="ru-RU" sz="3600" dirty="0" smtClean="0">
              <a:solidFill>
                <a:schemeClr val="bg2">
                  <a:lumMod val="50000"/>
                </a:schemeClr>
              </a:solidFill>
              <a:latin typeface="+mj-lt"/>
            </a:endParaRPr>
          </a:p>
          <a:p>
            <a:pPr algn="r"/>
            <a:r>
              <a:rPr lang="ru-RU" sz="3600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принятия </a:t>
            </a:r>
            <a:r>
              <a:rPr lang="ru-RU" sz="360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наиболее ответственных решений</a:t>
            </a:r>
          </a:p>
        </p:txBody>
      </p:sp>
      <p:pic>
        <p:nvPicPr>
          <p:cNvPr id="15364" name="Picture 4" descr="Предприятие как субъект хозяйствован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175" y="1876425"/>
            <a:ext cx="6933016" cy="3099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98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257175" y="608039"/>
            <a:ext cx="12677775" cy="970450"/>
          </a:xfrm>
        </p:spPr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Для </a:t>
            </a:r>
            <a:r>
              <a:rPr lang="ru-RU" i="1" dirty="0">
                <a:effectLst/>
              </a:rPr>
              <a:t>АИС организационного управления</a:t>
            </a:r>
            <a:r>
              <a:rPr lang="ru-RU" dirty="0">
                <a:effectLst/>
              </a:rPr>
              <a:t> объектом служат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39215" y="1998377"/>
            <a:ext cx="1061874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производственно-хозяйственные процессы</a:t>
            </a:r>
            <a:endParaRPr lang="ru-RU" sz="4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39215" y="4654034"/>
            <a:ext cx="90939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социально-экономические процессы</a:t>
            </a:r>
            <a:endParaRPr lang="ru-RU" sz="4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39215" y="3326205"/>
            <a:ext cx="679025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функциональные процессы</a:t>
            </a:r>
            <a:endParaRPr lang="ru-RU" sz="4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6386" name="Picture 2" descr="Виды информации по форме представления кратк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263"/>
          <a:stretch/>
        </p:blipFill>
        <p:spPr bwMode="auto">
          <a:xfrm>
            <a:off x="0" y="5419724"/>
            <a:ext cx="1219200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Виды информации по форме представления кратк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16" b="22238"/>
          <a:stretch/>
        </p:blipFill>
        <p:spPr bwMode="auto">
          <a:xfrm>
            <a:off x="0" y="4048124"/>
            <a:ext cx="12192000" cy="781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Виды информации по форме представления кратк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35" b="37140"/>
          <a:stretch/>
        </p:blipFill>
        <p:spPr bwMode="auto">
          <a:xfrm>
            <a:off x="0" y="2733676"/>
            <a:ext cx="12192000" cy="733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Виды информации по форме представления кратк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82" b="51698"/>
          <a:stretch/>
        </p:blipFill>
        <p:spPr bwMode="auto">
          <a:xfrm>
            <a:off x="0" y="1400176"/>
            <a:ext cx="12192000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Виды информации по форме представления кратк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55" b="65661"/>
          <a:stretch/>
        </p:blipFill>
        <p:spPr bwMode="auto">
          <a:xfrm>
            <a:off x="0" y="-19049"/>
            <a:ext cx="12192000" cy="866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22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6670" y="66675"/>
            <a:ext cx="10353762" cy="970450"/>
          </a:xfrm>
        </p:spPr>
        <p:txBody>
          <a:bodyPr/>
          <a:lstStyle/>
          <a:p>
            <a:r>
              <a:rPr lang="ru-RU" i="1" dirty="0">
                <a:effectLst/>
              </a:rPr>
              <a:t>АИС организационного управления</a:t>
            </a:r>
            <a:endParaRPr lang="ru-RU" dirty="0"/>
          </a:p>
        </p:txBody>
      </p:sp>
      <p:pic>
        <p:nvPicPr>
          <p:cNvPr id="17410" name="Picture 2" descr="банковские карты — «Хакер»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47" y="1037125"/>
            <a:ext cx="4487571" cy="289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Фондовый рынок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7420" name="Picture 12" descr="Что такое фондовый рынок: инструкция для начинающих | Currency.c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3774464"/>
            <a:ext cx="4354574" cy="290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24" name="Picture 16" descr="Прикольные картинки про таможню (40 фото)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585" y="1037125"/>
            <a:ext cx="4348141" cy="289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22" name="Picture 14" descr="Специальность Финансы и кредит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644" y="3774464"/>
            <a:ext cx="4345781" cy="289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03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Важность защиты информации в АСУ ТП » Металлургпро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9" r="11111"/>
          <a:stretch/>
        </p:blipFill>
        <p:spPr bwMode="auto">
          <a:xfrm>
            <a:off x="0" y="0"/>
            <a:ext cx="7534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38924" y="142875"/>
            <a:ext cx="5553075" cy="6715125"/>
          </a:xfrm>
        </p:spPr>
        <p:txBody>
          <a:bodyPr>
            <a:normAutofit fontScale="90000"/>
          </a:bodyPr>
          <a:lstStyle/>
          <a:p>
            <a:pPr algn="r"/>
            <a:r>
              <a:rPr lang="ru-RU" i="1" dirty="0">
                <a:solidFill>
                  <a:schemeClr val="bg2">
                    <a:lumMod val="50000"/>
                  </a:schemeClr>
                </a:solidFill>
                <a:effectLst/>
              </a:rPr>
              <a:t>АИС управления организационно-технологическими процессами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effectLst/>
              </a:rPr>
              <a:t> представляют собой многоуровневые системы, сочетающие АИС управления технологическими процессами и АИС управления предприятиями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86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Обеспечение прав человека в Интернете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37" r="25680"/>
          <a:stretch/>
        </p:blipFill>
        <p:spPr bwMode="auto">
          <a:xfrm>
            <a:off x="6168269" y="-5418"/>
            <a:ext cx="6387180" cy="365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" y="-2"/>
            <a:ext cx="6168268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2236" y="0"/>
            <a:ext cx="6166033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Автоматизированная система 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управления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 — комплекс 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аппаратных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 и 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 программных средств,     а 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также 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персонала, 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предназначенный для управления различными процессами в рамках 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технологического процесса, </a:t>
            </a:r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производства, 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предприятия </a:t>
            </a:r>
            <a:endParaRPr lang="ru-RU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266" name="Picture 2" descr="Зачем нужны информационные системы на предприяти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269" y="309245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9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ВНЖ для научного исследования | Русский адвокат в Барселоне A&amp;amp;H Law Partner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4" b="16976"/>
          <a:stretch/>
        </p:blipFill>
        <p:spPr bwMode="auto">
          <a:xfrm>
            <a:off x="762000" y="0"/>
            <a:ext cx="11430000" cy="688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1" y="3705225"/>
            <a:ext cx="8162925" cy="3152774"/>
          </a:xfrm>
        </p:spPr>
        <p:txBody>
          <a:bodyPr>
            <a:normAutofit/>
          </a:bodyPr>
          <a:lstStyle/>
          <a:p>
            <a:pPr algn="l"/>
            <a:r>
              <a:rPr lang="ru-RU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АИС </a:t>
            </a:r>
            <a:r>
              <a:rPr lang="ru-RU" i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научных</a:t>
            </a:r>
            <a:br>
              <a:rPr lang="ru-RU" i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i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исследований</a:t>
            </a:r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b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обеспечивают </a:t>
            </a:r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высокое качество и эффективность межотраслевых расчетов и научных опытов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325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Образование — что это такое, его функции, виды, уровни и ступени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5462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4791074"/>
            <a:ext cx="12192000" cy="1162051"/>
          </a:xfrm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ru-RU" sz="3200" dirty="0" smtClean="0">
                <a:solidFill>
                  <a:schemeClr val="bg2">
                    <a:lumMod val="50000"/>
                  </a:schemeClr>
                </a:solidFill>
                <a:effectLst/>
              </a:rPr>
              <a:t>при </a:t>
            </a:r>
            <a:r>
              <a:rPr lang="ru-RU" sz="3200" dirty="0">
                <a:solidFill>
                  <a:schemeClr val="bg2">
                    <a:lumMod val="50000"/>
                  </a:schemeClr>
                </a:solidFill>
                <a:effectLst/>
              </a:rPr>
              <a:t>переподготовке и повышении квалификации работников разных отраслей</a:t>
            </a:r>
            <a:endParaRPr lang="ru-RU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0" y="876985"/>
            <a:ext cx="12192000" cy="10772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ru-RU" sz="3200" i="1" dirty="0">
                <a:solidFill>
                  <a:schemeClr val="bg2">
                    <a:lumMod val="50000"/>
                  </a:schemeClr>
                </a:solidFill>
              </a:rPr>
              <a:t>Обучающие АИС</a:t>
            </a:r>
            <a:r>
              <a:rPr lang="ru-RU" sz="3200" dirty="0">
                <a:solidFill>
                  <a:schemeClr val="bg2">
                    <a:lumMod val="50000"/>
                  </a:schemeClr>
                </a:solidFill>
              </a:rPr>
              <a:t> получают широкое распространение при подготовке специалистов в системе образования, </a:t>
            </a:r>
          </a:p>
        </p:txBody>
      </p:sp>
    </p:spTree>
    <p:extLst>
      <p:ext uri="{BB962C8B-B14F-4D97-AF65-F5344CB8AC3E}">
        <p14:creationId xmlns:p14="http://schemas.microsoft.com/office/powerpoint/2010/main" val="63116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Создать мем &amp;quot;Довольный кот (Довольный кот, кот морда, кот собака)&amp;quot; -  Картинки - Meme-arsenal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0501"/>
            <a:ext cx="12192000" cy="811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9075" y="190500"/>
            <a:ext cx="8667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 smtClean="0"/>
              <a:t>СПАСИБО ЗА ВНИМАНИЕ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403453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12194" y="2508612"/>
            <a:ext cx="2920712" cy="59342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применение</a:t>
            </a:r>
            <a:endParaRPr lang="ru-RU" dirty="0"/>
          </a:p>
        </p:txBody>
      </p:sp>
      <p:pic>
        <p:nvPicPr>
          <p:cNvPr id="1026" name="Picture 2" descr="Машиностроение — Википеди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8618" y="0"/>
            <a:ext cx="3905116" cy="259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Легкая промышленность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604" y="-9298"/>
            <a:ext cx="3901442" cy="260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АСУ ТП ЭТО | Первый инженер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15" y="4049486"/>
            <a:ext cx="3744685" cy="280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Гибридную 2000-сильную фуру Nikola One переведут на водород — Mo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3702" y="4049486"/>
            <a:ext cx="4992914" cy="280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02571" y="237836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Легкая промышленность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61257" y="3614057"/>
            <a:ext cx="253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Энергетика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0598331" y="3608920"/>
            <a:ext cx="1332411" cy="374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Транспорт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3706497" y="1415766"/>
            <a:ext cx="2029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Машиностроение</a:t>
            </a:r>
            <a:endParaRPr lang="ru-RU" dirty="0"/>
          </a:p>
        </p:txBody>
      </p:sp>
      <p:cxnSp>
        <p:nvCxnSpPr>
          <p:cNvPr id="12" name="Прямая со стрелкой 11"/>
          <p:cNvCxnSpPr/>
          <p:nvPr/>
        </p:nvCxnSpPr>
        <p:spPr>
          <a:xfrm flipV="1">
            <a:off x="6757851" y="673266"/>
            <a:ext cx="1506583" cy="1920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 flipV="1">
            <a:off x="3823065" y="1785098"/>
            <a:ext cx="1367244" cy="80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H="1">
            <a:off x="1837510" y="3102041"/>
            <a:ext cx="3108959" cy="816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>
            <a:off x="6862354" y="3101308"/>
            <a:ext cx="3735977" cy="882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05071" y="671690"/>
            <a:ext cx="9590550" cy="646383"/>
          </a:xfrm>
        </p:spPr>
        <p:txBody>
          <a:bodyPr>
            <a:noAutofit/>
          </a:bodyPr>
          <a:lstStyle/>
          <a:p>
            <a:r>
              <a:rPr lang="ru-RU" sz="6600" dirty="0" smtClean="0"/>
              <a:t>ВАЖНЕЙШАЯ ЗАДАЧА</a:t>
            </a:r>
            <a:endParaRPr lang="ru-RU" sz="66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3945" y="3672065"/>
            <a:ext cx="6229230" cy="2833509"/>
          </a:xfrm>
        </p:spPr>
        <p:txBody>
          <a:bodyPr>
            <a:noAutofit/>
          </a:bodyPr>
          <a:lstStyle/>
          <a:p>
            <a:r>
              <a:rPr lang="ru-RU" sz="3200" dirty="0">
                <a:effectLst/>
              </a:rPr>
              <a:t>повышение эффективности управления объектом на основе роста </a:t>
            </a:r>
            <a:r>
              <a:rPr lang="ru-RU" sz="3200" dirty="0" smtClean="0">
                <a:effectLst/>
              </a:rPr>
              <a:t>производительности труда</a:t>
            </a:r>
            <a:r>
              <a:rPr lang="ru-RU" sz="3200" dirty="0">
                <a:effectLst/>
              </a:rPr>
              <a:t> и совершенствования методов планирования процесса управления.</a:t>
            </a:r>
            <a:endParaRPr lang="ru-RU" sz="3200" dirty="0"/>
          </a:p>
        </p:txBody>
      </p:sp>
      <p:pic>
        <p:nvPicPr>
          <p:cNvPr id="2050" name="Picture 2" descr="Картинки &amp;quot;Важная информация!&amp;quot; (17 фото) 🔥 Прикольные картинки и юмо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25" y="1600469"/>
            <a:ext cx="6923496" cy="5257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Важно знать | Пикабу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7385" y="-798649"/>
            <a:ext cx="5001417" cy="479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58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Исаев, Владимир Александрович — Википедия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1" r="19537"/>
          <a:stretch/>
        </p:blipFill>
        <p:spPr bwMode="auto">
          <a:xfrm>
            <a:off x="276223" y="1781968"/>
            <a:ext cx="3238501" cy="3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Открытые системы. СУБД | Архив за 2021 год | Издательство «Открытые системы»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150" y="982662"/>
            <a:ext cx="1381125" cy="192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Журнал Открытые Системы. Субд - читать электронную версию издан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570" y="982661"/>
            <a:ext cx="2962330" cy="419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Открытые системы. СУБД | Издательство «Открытые системы»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150" y="3250406"/>
            <a:ext cx="1371600" cy="192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6198" y="353833"/>
            <a:ext cx="36385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i="1" dirty="0"/>
              <a:t>Владимир Петрович Исаев </a:t>
            </a:r>
            <a:endParaRPr lang="ru-RU" sz="3600" i="1" dirty="0"/>
          </a:p>
        </p:txBody>
      </p:sp>
      <p:pic>
        <p:nvPicPr>
          <p:cNvPr id="3086" name="Picture 14" descr="Журнал Открытые Системы. Субд - читать электронную версию издания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8967" y="982660"/>
            <a:ext cx="2962330" cy="419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33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225" y="-247651"/>
            <a:ext cx="12011024" cy="3171825"/>
          </a:xfrm>
        </p:spPr>
        <p:txBody>
          <a:bodyPr>
            <a:normAutofit fontScale="90000"/>
          </a:bodyPr>
          <a:lstStyle/>
          <a:p>
            <a:pPr algn="just"/>
            <a:r>
              <a:rPr lang="ru-RU" dirty="0">
                <a:effectLst/>
              </a:rPr>
              <a:t>Уже первые результаты, достигнутые с помощью ЭВМ, показали, что возможности ВТ значительно более широки, чем проведение просто сложных и трудоёмких расчётов и простираются значительно дальше в сферу её </a:t>
            </a:r>
            <a:r>
              <a:rPr lang="en-US" dirty="0" smtClean="0">
                <a:effectLst/>
              </a:rPr>
              <a:t>‘</a:t>
            </a:r>
            <a:r>
              <a:rPr lang="ru-RU" dirty="0" smtClean="0">
                <a:effectLst/>
              </a:rPr>
              <a:t>неарифметического использования</a:t>
            </a:r>
            <a:r>
              <a:rPr lang="en-US" dirty="0" smtClean="0">
                <a:effectLst/>
              </a:rPr>
              <a:t>’</a:t>
            </a:r>
            <a:endParaRPr lang="ru-RU" dirty="0"/>
          </a:p>
        </p:txBody>
      </p:sp>
      <p:pic>
        <p:nvPicPr>
          <p:cNvPr id="4098" name="Picture 2" descr="Первые советские ЭВМ / Назад в СССР / Back in USS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9"/>
          <a:stretch/>
        </p:blipFill>
        <p:spPr bwMode="auto">
          <a:xfrm>
            <a:off x="193675" y="2771775"/>
            <a:ext cx="6667500" cy="393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КНИТУ / ﻿Профессиограмма «09.03.01 Информатика и вычислительная техника»  (кафедра АССОИ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174" y="2771775"/>
            <a:ext cx="5898357" cy="393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147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1" y="66675"/>
            <a:ext cx="3848099" cy="4191000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rgbClr val="002060"/>
                </a:solidFill>
                <a:effectLst/>
              </a:rPr>
              <a:t>в силу сложности структуризации информации и формализации процессов </a:t>
            </a:r>
            <a:r>
              <a:rPr lang="ru-RU" dirty="0" smtClean="0">
                <a:solidFill>
                  <a:srgbClr val="002060"/>
                </a:solidFill>
                <a:effectLst/>
              </a:rPr>
              <a:t>ее обработки </a:t>
            </a:r>
            <a:r>
              <a:rPr lang="ru-RU" dirty="0">
                <a:solidFill>
                  <a:srgbClr val="002060"/>
                </a:solidFill>
                <a:effectLst/>
              </a:rPr>
              <a:t/>
            </a:r>
            <a:br>
              <a:rPr lang="ru-RU" dirty="0">
                <a:solidFill>
                  <a:srgbClr val="002060"/>
                </a:solidFill>
                <a:effectLst/>
              </a:rPr>
            </a:br>
            <a:r>
              <a:rPr lang="ru-RU" dirty="0">
                <a:effectLst/>
              </a:rPr>
              <a:t> </a:t>
            </a:r>
            <a:br>
              <a:rPr lang="ru-RU" dirty="0">
                <a:effectLst/>
              </a:rPr>
            </a:b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096000" y="510367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ru-RU" sz="3600" dirty="0">
                <a:solidFill>
                  <a:srgbClr val="002060"/>
                </a:solidFill>
              </a:rPr>
              <a:t>автоматизация всех информационных процедур организации затруднена</a:t>
            </a:r>
          </a:p>
        </p:txBody>
      </p:sp>
      <p:sp>
        <p:nvSpPr>
          <p:cNvPr id="4" name="AutoShape 2" descr="Информация это... - origins.org.u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4" name="Picture 4" descr="информация эт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101" y="160338"/>
            <a:ext cx="8194674" cy="491680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Автоматизация бизнес-процессов или что такое «Сложность». Часть 1 / Хаб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9026"/>
          <a:stretch/>
        </p:blipFill>
        <p:spPr bwMode="auto">
          <a:xfrm>
            <a:off x="155575" y="3353119"/>
            <a:ext cx="3609975" cy="34480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52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Автоматизация учебного процесса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" t="18009" r="547" b="-5182"/>
          <a:stretch/>
        </p:blipFill>
        <p:spPr bwMode="auto">
          <a:xfrm>
            <a:off x="-104775" y="-190500"/>
            <a:ext cx="12335601" cy="749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6687" y="171450"/>
            <a:ext cx="11953875" cy="552450"/>
          </a:xfrm>
        </p:spPr>
        <p:txBody>
          <a:bodyPr>
            <a:noAutofit/>
          </a:bodyPr>
          <a:lstStyle/>
          <a:p>
            <a:r>
              <a:rPr lang="ru-RU" sz="3600" b="1" dirty="0">
                <a:ln>
                  <a:solidFill>
                    <a:schemeClr val="accent5">
                      <a:alpha val="10000"/>
                    </a:schemeClr>
                  </a:solidFill>
                </a:ln>
                <a:solidFill>
                  <a:schemeClr val="bg1"/>
                </a:solidFill>
                <a:effectLst/>
              </a:rPr>
              <a:t>Степень автоматизации различных </a:t>
            </a:r>
            <a:r>
              <a:rPr lang="ru-RU" sz="3600" b="1" dirty="0" smtClean="0">
                <a:ln>
                  <a:solidFill>
                    <a:schemeClr val="accent5">
                      <a:alpha val="10000"/>
                    </a:schemeClr>
                  </a:solidFill>
                </a:ln>
                <a:solidFill>
                  <a:schemeClr val="bg1"/>
                </a:solidFill>
                <a:effectLst/>
              </a:rPr>
              <a:t>информационных</a:t>
            </a:r>
            <a:r>
              <a:rPr lang="ru-RU" sz="3600" dirty="0">
                <a:effectLst/>
              </a:rPr>
              <a:t/>
            </a:r>
            <a:br>
              <a:rPr lang="ru-RU" sz="3600" dirty="0">
                <a:effectLst/>
              </a:rPr>
            </a:br>
            <a:endParaRPr lang="ru-RU" sz="36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271227" y="6139934"/>
            <a:ext cx="75066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>
                <a:ln>
                  <a:solidFill>
                    <a:schemeClr val="accent5">
                      <a:alpha val="10000"/>
                    </a:schemeClr>
                  </a:solidFill>
                </a:ln>
                <a:solidFill>
                  <a:schemeClr val="bg1"/>
                </a:solidFill>
              </a:rPr>
              <a:t>процессов колеблется от 10 до 20%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81291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123220" y="2739092"/>
            <a:ext cx="5525106" cy="4010414"/>
          </a:xfrm>
        </p:spPr>
        <p:txBody>
          <a:bodyPr>
            <a:normAutofit/>
          </a:bodyPr>
          <a:lstStyle/>
          <a:p>
            <a:r>
              <a:rPr lang="ru-RU" sz="3400" dirty="0">
                <a:effectLst/>
              </a:rPr>
              <a:t>получать посредством переработки первичных данных информацию нового качества, на основе которой вырабатываются оптимальные управленческие </a:t>
            </a:r>
            <a:r>
              <a:rPr lang="ru-RU" sz="3400" dirty="0" smtClean="0">
                <a:effectLst/>
              </a:rPr>
              <a:t>решения</a:t>
            </a:r>
            <a:endParaRPr lang="ru-RU" sz="3400" dirty="0">
              <a:effectLst/>
            </a:endParaRPr>
          </a:p>
        </p:txBody>
      </p:sp>
      <p:pic>
        <p:nvPicPr>
          <p:cNvPr id="7170" name="Picture 2" descr="Как ставить цели – еще одна методика | Блог 4brai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" t="-513" r="65238" b="33491"/>
          <a:stretch/>
        </p:blipFill>
        <p:spPr bwMode="auto">
          <a:xfrm>
            <a:off x="1526294" y="167758"/>
            <a:ext cx="2550406" cy="2489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4042814" y="86141"/>
            <a:ext cx="614893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 </a:t>
            </a:r>
            <a:r>
              <a:rPr lang="ru-RU" sz="4000" b="1" dirty="0">
                <a:solidFill>
                  <a:schemeClr val="accent1">
                    <a:lumMod val="50000"/>
                  </a:schemeClr>
                </a:solidFill>
              </a:rPr>
              <a:t>автоматизированной информационной технологии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0" y="167758"/>
            <a:ext cx="26022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chemeClr val="accent1">
                    <a:lumMod val="50000"/>
                  </a:schemeClr>
                </a:solidFill>
              </a:rPr>
              <a:t>Основная</a:t>
            </a:r>
          </a:p>
        </p:txBody>
      </p:sp>
      <p:pic>
        <p:nvPicPr>
          <p:cNvPr id="7172" name="Picture 4" descr="Интеллектуальная обработка данных или магия искусственного интеллект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772149" y="2543689"/>
            <a:ext cx="6308725" cy="420581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65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рифель">
  <a:themeElements>
    <a:clrScheme name="Синий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Грифель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ифель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TM04033929[[fn=Сланец]]</Template>
  <TotalTime>243</TotalTime>
  <Words>219</Words>
  <Application>Microsoft Office PowerPoint</Application>
  <PresentationFormat>Широкоэкранный</PresentationFormat>
  <Paragraphs>46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Calisto MT</vt:lpstr>
      <vt:lpstr>Times New Roman</vt:lpstr>
      <vt:lpstr>Trebuchet MS</vt:lpstr>
      <vt:lpstr>Wingdings 2</vt:lpstr>
      <vt:lpstr>Грифель</vt:lpstr>
      <vt:lpstr>Классификация автоматизированных систем управления</vt:lpstr>
      <vt:lpstr>Презентация PowerPoint</vt:lpstr>
      <vt:lpstr>применение</vt:lpstr>
      <vt:lpstr>ВАЖНЕЙШАЯ ЗАДАЧА</vt:lpstr>
      <vt:lpstr>Презентация PowerPoint</vt:lpstr>
      <vt:lpstr>Уже первые результаты, достигнутые с помощью ЭВМ, показали, что возможности ВТ значительно более широки, чем проведение просто сложных и трудоёмких расчётов и простираются значительно дальше в сферу её ‘неарифметического использования’</vt:lpstr>
      <vt:lpstr>в силу сложности структуризации информации и формализации процессов ее обработки    </vt:lpstr>
      <vt:lpstr>Степень автоматизации различных информационных </vt:lpstr>
      <vt:lpstr>Презентация PowerPoint</vt:lpstr>
      <vt:lpstr>Презентация PowerPoint</vt:lpstr>
      <vt:lpstr>Презентация PowerPoint</vt:lpstr>
      <vt:lpstr>АИС управления технологическими процессами </vt:lpstr>
      <vt:lpstr>Техническую базу гибкой АС составляют</vt:lpstr>
      <vt:lpstr>АСУТП, являясь важным объектом перспективной   подготовки производства, как правило, связана с изменением технологии           производства </vt:lpstr>
      <vt:lpstr>Предприятие состоит в первую очередь из отдельных взаимосвязанных   технологических процессов или участков</vt:lpstr>
      <vt:lpstr>Каждый технологический процесс представляет достаточно сложный элемент или объект управления, который нуждается в автоматизации </vt:lpstr>
      <vt:lpstr>Для АИС организационного управления объектом служат</vt:lpstr>
      <vt:lpstr>АИС организационного управления</vt:lpstr>
      <vt:lpstr>АИС управления организационно-технологическими процессами представляют собой многоуровневые системы, сочетающие АИС управления технологическими процессами и АИС управления предприятиями</vt:lpstr>
      <vt:lpstr>АИС научных исследований  обеспечивают высокое качество и эффективность межотраслевых расчетов и научных опытов</vt:lpstr>
      <vt:lpstr>при переподготовке и повышении квалификации работников разных отраслей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Классификация автоматизированных систем управления</dc:title>
  <dc:creator>Image&amp;Matros ®</dc:creator>
  <cp:lastModifiedBy>Image&amp;Matros ®</cp:lastModifiedBy>
  <cp:revision>16</cp:revision>
  <dcterms:created xsi:type="dcterms:W3CDTF">2022-02-11T11:06:46Z</dcterms:created>
  <dcterms:modified xsi:type="dcterms:W3CDTF">2022-02-12T11:25:15Z</dcterms:modified>
</cp:coreProperties>
</file>

<file path=docProps/thumbnail.jpeg>
</file>